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316" r:id="rId5"/>
    <p:sldId id="404" r:id="rId6"/>
    <p:sldId id="405" r:id="rId7"/>
    <p:sldId id="406" r:id="rId8"/>
    <p:sldId id="407" r:id="rId9"/>
    <p:sldId id="408" r:id="rId10"/>
    <p:sldId id="409" r:id="rId11"/>
    <p:sldId id="410" r:id="rId12"/>
    <p:sldId id="411" r:id="rId13"/>
    <p:sldId id="417" r:id="rId14"/>
    <p:sldId id="418" r:id="rId15"/>
    <p:sldId id="419"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55" r:id="rId34"/>
    <p:sldId id="458" r:id="rId35"/>
    <p:sldId id="457" r:id="rId36"/>
    <p:sldId id="456" r:id="rId37"/>
    <p:sldId id="459" r:id="rId38"/>
    <p:sldId id="460" r:id="rId39"/>
    <p:sldId id="461" r:id="rId40"/>
    <p:sldId id="462" r:id="rId41"/>
    <p:sldId id="463" r:id="rId42"/>
    <p:sldId id="464" r:id="rId43"/>
    <p:sldId id="465" r:id="rId44"/>
    <p:sldId id="466" r:id="rId45"/>
    <p:sldId id="467" r:id="rId46"/>
    <p:sldId id="468" r:id="rId47"/>
    <p:sldId id="437" r:id="rId48"/>
    <p:sldId id="438" r:id="rId49"/>
    <p:sldId id="439" r:id="rId50"/>
    <p:sldId id="440" r:id="rId51"/>
    <p:sldId id="441" r:id="rId52"/>
    <p:sldId id="442" r:id="rId53"/>
    <p:sldId id="443" r:id="rId54"/>
    <p:sldId id="444" r:id="rId55"/>
    <p:sldId id="445" r:id="rId56"/>
    <p:sldId id="446" r:id="rId57"/>
    <p:sldId id="447" r:id="rId58"/>
    <p:sldId id="448" r:id="rId59"/>
    <p:sldId id="449" r:id="rId60"/>
    <p:sldId id="450" r:id="rId61"/>
    <p:sldId id="339" r:id="rId62"/>
    <p:sldId id="364" r:id="rId63"/>
  </p:sldIdLst>
  <p:sldSz cx="9144000" cy="6858000" type="screen4x3"/>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78333" autoAdjust="0"/>
  </p:normalViewPr>
  <p:slideViewPr>
    <p:cSldViewPr snapToObjects="1" showGuides="1">
      <p:cViewPr varScale="1">
        <p:scale>
          <a:sx n="69" d="100"/>
          <a:sy n="69" d="100"/>
        </p:scale>
        <p:origin x="1910" y="10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2018-09-17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48</a:t>
            </a:fld>
            <a:endParaRPr lang="en-US"/>
          </a:p>
        </p:txBody>
      </p:sp>
    </p:spTree>
    <p:extLst>
      <p:ext uri="{BB962C8B-B14F-4D97-AF65-F5344CB8AC3E}">
        <p14:creationId xmlns:p14="http://schemas.microsoft.com/office/powerpoint/2010/main" val="38671369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a:t>
            </a:r>
            <a:r>
              <a:rPr lang="en-US" b="1" dirty="0" err="1"/>
              <a:t>Microservice</a:t>
            </a:r>
            <a:r>
              <a:rPr lang="en-US" b="1" dirty="0"/>
              <a:t>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a:t>
            </a:r>
            <a:r>
              <a:rPr lang="en-US" b="1" dirty="0" err="1"/>
              <a:t>Microservice</a:t>
            </a:r>
            <a:r>
              <a:rPr lang="en-US" b="1" dirty="0"/>
              <a:t>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2183902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781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767157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197665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1353705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1610943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3175271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1906436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517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2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19395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1428442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126136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936248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461034" y="1828800"/>
            <a:ext cx="8530565" cy="3810000"/>
          </a:xfrm>
          <a:prstGeom prst="rect">
            <a:avLst/>
          </a:prstGeom>
        </p:spPr>
        <p:txBody>
          <a:bodyPr>
            <a:noAutofit/>
          </a:bodyPr>
          <a:lstStyle/>
          <a:p>
            <a:pPr fontAlgn="base"/>
            <a:r>
              <a:rPr lang="en-IN" sz="2700" i="1" dirty="0"/>
              <a:t>Authentication and Security – identifying authentication requirements for each resource and rejecting requests that do not satisfy them.</a:t>
            </a:r>
            <a:endParaRPr lang="en-IN" sz="2700" dirty="0"/>
          </a:p>
        </p:txBody>
      </p:sp>
    </p:spTree>
    <p:extLst>
      <p:ext uri="{BB962C8B-B14F-4D97-AF65-F5344CB8AC3E}">
        <p14:creationId xmlns:p14="http://schemas.microsoft.com/office/powerpoint/2010/main" val="34743516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609600" y="1752600"/>
            <a:ext cx="8056696" cy="3581400"/>
          </a:xfrm>
          <a:prstGeom prst="rect">
            <a:avLst/>
          </a:prstGeom>
        </p:spPr>
        <p:txBody>
          <a:bodyPr>
            <a:noAutofit/>
          </a:bodyPr>
          <a:lstStyle/>
          <a:p>
            <a:pPr fontAlgn="base"/>
            <a:r>
              <a:rPr lang="en-IN" sz="2700" i="1" dirty="0"/>
              <a:t>Insights and Monitoring – tracking meaningful data and statistics at the edge in order to give us an accurate view of production.</a:t>
            </a:r>
            <a:endParaRPr lang="en-IN" sz="2700" dirty="0"/>
          </a:p>
        </p:txBody>
      </p:sp>
    </p:spTree>
    <p:extLst>
      <p:ext uri="{BB962C8B-B14F-4D97-AF65-F5344CB8AC3E}">
        <p14:creationId xmlns:p14="http://schemas.microsoft.com/office/powerpoint/2010/main" val="40904843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533400" y="1828800"/>
            <a:ext cx="8458200" cy="3886200"/>
          </a:xfrm>
          <a:prstGeom prst="rect">
            <a:avLst/>
          </a:prstGeom>
        </p:spPr>
        <p:txBody>
          <a:bodyPr>
            <a:noAutofit/>
          </a:bodyPr>
          <a:lstStyle/>
          <a:p>
            <a:pPr fontAlgn="base"/>
            <a:r>
              <a:rPr lang="en-IN" sz="2700" i="1" dirty="0"/>
              <a:t>Dynamic Routing – dynamically routing requests to different backend clusters as needed.</a:t>
            </a:r>
            <a:endParaRPr lang="en-IN" sz="2700" dirty="0"/>
          </a:p>
        </p:txBody>
      </p:sp>
    </p:spTree>
    <p:extLst>
      <p:ext uri="{BB962C8B-B14F-4D97-AF65-F5344CB8AC3E}">
        <p14:creationId xmlns:p14="http://schemas.microsoft.com/office/powerpoint/2010/main" val="41110976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461034" y="1676400"/>
            <a:ext cx="8378165" cy="3733800"/>
          </a:xfrm>
          <a:prstGeom prst="rect">
            <a:avLst/>
          </a:prstGeom>
        </p:spPr>
        <p:txBody>
          <a:bodyPr>
            <a:noAutofit/>
          </a:bodyPr>
          <a:lstStyle/>
          <a:p>
            <a:pPr fontAlgn="base"/>
            <a:r>
              <a:rPr lang="en-IN" sz="2700" i="1" dirty="0"/>
              <a:t>Stress Testing – gradually increasing the traffic to a cluster in order to gauge performance.</a:t>
            </a:r>
            <a:endParaRPr lang="en-IN" sz="2700" dirty="0"/>
          </a:p>
        </p:txBody>
      </p:sp>
    </p:spTree>
    <p:extLst>
      <p:ext uri="{BB962C8B-B14F-4D97-AF65-F5344CB8AC3E}">
        <p14:creationId xmlns:p14="http://schemas.microsoft.com/office/powerpoint/2010/main" val="25951298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685800" y="1600200"/>
            <a:ext cx="8229600" cy="3733800"/>
          </a:xfrm>
          <a:prstGeom prst="rect">
            <a:avLst/>
          </a:prstGeom>
        </p:spPr>
        <p:txBody>
          <a:bodyPr>
            <a:noAutofit/>
          </a:bodyPr>
          <a:lstStyle/>
          <a:p>
            <a:pPr fontAlgn="base"/>
            <a:r>
              <a:rPr lang="en-IN" sz="2700" i="1" dirty="0"/>
              <a:t>Load Shedding – allocating capacity for each type of request and dropping requests that go over the limit.</a:t>
            </a:r>
            <a:endParaRPr lang="en-IN" sz="2700" dirty="0"/>
          </a:p>
        </p:txBody>
      </p:sp>
    </p:spTree>
    <p:extLst>
      <p:ext uri="{BB962C8B-B14F-4D97-AF65-F5344CB8AC3E}">
        <p14:creationId xmlns:p14="http://schemas.microsoft.com/office/powerpoint/2010/main" val="27735159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pPr fontAlgn="base"/>
            <a:r>
              <a:rPr lang="en-IN" sz="2700" i="1" dirty="0"/>
              <a:t>Static Response handling – building some responses directly at the edge instead of forwarding them to an internal cluster</a:t>
            </a:r>
            <a:endParaRPr lang="en-IN" sz="27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err="1" smtClean="0"/>
              <a:t>Filetrs</a:t>
            </a:r>
            <a:r>
              <a:rPr lang="en-IN" b="1" dirty="0"/>
              <a:t/>
            </a:r>
            <a:br>
              <a:rPr lang="en-IN" b="1" dirty="0"/>
            </a:br>
            <a:endParaRPr lang="en-IN" dirty="0"/>
          </a:p>
        </p:txBody>
      </p:sp>
      <p:sp>
        <p:nvSpPr>
          <p:cNvPr id="3" name="Content Placeholder 2"/>
          <p:cNvSpPr>
            <a:spLocks noGrp="1"/>
          </p:cNvSpPr>
          <p:nvPr>
            <p:ph idx="4294967295"/>
          </p:nvPr>
        </p:nvSpPr>
        <p:spPr>
          <a:xfrm>
            <a:off x="461034" y="1981200"/>
            <a:ext cx="8378165" cy="3886200"/>
          </a:xfrm>
          <a:prstGeom prst="rect">
            <a:avLst/>
          </a:prstGeom>
        </p:spPr>
        <p:txBody>
          <a:bodyPr>
            <a:noAutofit/>
          </a:bodyPr>
          <a:lstStyle/>
          <a:p>
            <a:pPr fontAlgn="base"/>
            <a:r>
              <a:rPr lang="en-IN" sz="2700" i="1" dirty="0" err="1"/>
              <a:t>Multiregion</a:t>
            </a:r>
            <a:r>
              <a:rPr lang="en-IN" sz="2700" i="1" dirty="0"/>
              <a:t> Resiliency – routing requests across AWS regions in order to diversify our </a:t>
            </a:r>
            <a:r>
              <a:rPr lang="en-IN" sz="2700" i="1" u="sng" dirty="0">
                <a:solidFill>
                  <a:srgbClr val="FF0000"/>
                </a:solidFill>
              </a:rPr>
              <a:t>E</a:t>
            </a:r>
            <a:r>
              <a:rPr lang="en-IN" sz="2700" i="1" dirty="0"/>
              <a:t>lastic </a:t>
            </a:r>
            <a:r>
              <a:rPr lang="en-IN" sz="2700" i="1" u="sng" dirty="0">
                <a:solidFill>
                  <a:srgbClr val="FF0000"/>
                </a:solidFill>
              </a:rPr>
              <a:t>L</a:t>
            </a:r>
            <a:r>
              <a:rPr lang="en-IN" sz="2700" i="1" dirty="0"/>
              <a:t>oad </a:t>
            </a:r>
            <a:r>
              <a:rPr lang="en-IN" sz="2700" i="1" u="sng" dirty="0">
                <a:solidFill>
                  <a:srgbClr val="FF0000"/>
                </a:solidFill>
              </a:rPr>
              <a:t>B</a:t>
            </a:r>
            <a:r>
              <a:rPr lang="en-IN" sz="2700" i="1" dirty="0"/>
              <a:t>alancer usage and move our edge closer to our members</a:t>
            </a:r>
            <a:endParaRPr lang="en-IN" sz="2700" dirty="0"/>
          </a:p>
        </p:txBody>
      </p:sp>
    </p:spTree>
    <p:extLst>
      <p:ext uri="{BB962C8B-B14F-4D97-AF65-F5344CB8AC3E}">
        <p14:creationId xmlns:p14="http://schemas.microsoft.com/office/powerpoint/2010/main" val="3616892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schemas.microsoft.com/office/infopath/2007/PartnerControls"/>
    <ds:schemaRef ds:uri="http://purl.org/dc/elements/1.1/"/>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2707</TotalTime>
  <Words>1129</Words>
  <Application>Microsoft Office PowerPoint</Application>
  <PresentationFormat>On-screen Show (4:3)</PresentationFormat>
  <Paragraphs>143</Paragraphs>
  <Slides>59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Pencils_02_2012</vt:lpstr>
      <vt:lpstr>PowerPoint Presentation</vt:lpstr>
      <vt:lpstr>Micro Service</vt:lpstr>
      <vt:lpstr>Micro Service</vt:lpstr>
      <vt:lpstr>Micro Service</vt:lpstr>
      <vt:lpstr>Micro Service</vt:lpstr>
      <vt:lpstr>Micro Service</vt:lpstr>
      <vt:lpstr>Micro Service</vt:lpstr>
      <vt:lpstr>Micro Service</vt:lpstr>
      <vt:lpstr>Micro Service</vt:lpstr>
      <vt:lpstr>What is Microservices</vt:lpstr>
      <vt:lpstr>What is Microservices</vt:lpstr>
      <vt:lpstr>What is Microservices</vt:lpstr>
      <vt:lpstr>What are the Benefits of Microservices? </vt:lpstr>
      <vt:lpstr>PowerPoint Presentation</vt:lpstr>
      <vt:lpstr>PowerPoint Presentation</vt:lpstr>
      <vt:lpstr>Examples of Microservices Frameworks for Java </vt:lpstr>
      <vt:lpstr>Challenges with Microservice Architectures</vt:lpstr>
      <vt:lpstr>Challenges with Microservice Architectures</vt:lpstr>
      <vt:lpstr>Challenges with Microservice Architectures</vt:lpstr>
      <vt:lpstr>Solutions to Challenges with Microservice Architectures </vt:lpstr>
      <vt:lpstr>Solutions to Challenges with Microservice Architectures </vt:lpstr>
      <vt:lpstr>Spring Cloud</vt:lpstr>
      <vt:lpstr>Spring Cloud</vt:lpstr>
      <vt:lpstr>Spring Cloud</vt:lpstr>
      <vt:lpstr>Spring Cloud</vt:lpstr>
      <vt:lpstr>Spring Cloud</vt:lpstr>
      <vt:lpstr>Spring Cloud</vt:lpstr>
      <vt:lpstr>Important Spring Cloud Modules </vt:lpstr>
      <vt:lpstr>Standardized ports</vt:lpstr>
      <vt:lpstr>Spring Cloud Config Server with git</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RIBBON LOAD BALANCER</vt:lpstr>
      <vt:lpstr>RIBBON LOAD BALANCER</vt:lpstr>
      <vt:lpstr>RIBBON LOAD BALANCER</vt:lpstr>
      <vt:lpstr>API Gateway</vt:lpstr>
      <vt:lpstr>PowerPoint Presentation</vt:lpstr>
      <vt:lpstr>PowerPoint Presentation</vt:lpstr>
      <vt:lpstr>Spring Boot and Microservices</vt:lpstr>
      <vt:lpstr>What is Zuul?  </vt:lpstr>
      <vt:lpstr>What is Zuul?  </vt:lpstr>
      <vt:lpstr>PowerPoint Presentation</vt:lpstr>
      <vt:lpstr>Why did we build Zuul? </vt:lpstr>
      <vt:lpstr>Zuul Filetrs </vt:lpstr>
      <vt:lpstr>Zuul Filetrs </vt:lpstr>
      <vt:lpstr>Zuul Filetrs </vt:lpstr>
      <vt:lpstr>Zuul Filetrs </vt:lpstr>
      <vt:lpstr>Zuul Filetrs </vt:lpstr>
      <vt:lpstr>Zuul Filetrs </vt:lpstr>
      <vt:lpstr>Zuul Filetrs </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428</cp:revision>
  <dcterms:created xsi:type="dcterms:W3CDTF">2012-03-13T15:47:14Z</dcterms:created>
  <dcterms:modified xsi:type="dcterms:W3CDTF">2018-09-17T18:26:13Z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